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Montserrat-regular.fntdata"/><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3897d21f8c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3897d21f8c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3897d21f8c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3897d21f8c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3897d21f8c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3897d21f8c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3897d21f8c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3897d21f8c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3897d21f8c_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3897d21f8c_1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3897d21f8c_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3897d21f8c_1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3897d21f8c_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3897d21f8c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389c8b25c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389c8b25c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389c8b25c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389c8b25c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31fe196563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31fe196563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31fe19656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1fe19656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3897d21f8c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897d21f8c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31fe19656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1fe19656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3897d21f8c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897d21f8c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31fe19656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1fe19656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31fe196563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1fe196563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3897d21f8c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897d21f8c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3897d21f8c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897d21f8c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384550" y="733075"/>
            <a:ext cx="7951800" cy="3745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sz="1400"/>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551175" y="507500"/>
            <a:ext cx="6003600" cy="15363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GB" sz="3600">
                <a:latin typeface="Lato"/>
                <a:ea typeface="Lato"/>
                <a:cs typeface="Lato"/>
                <a:sym typeface="Lato"/>
              </a:rPr>
              <a:t>Deanonymizing Quora         Answers </a:t>
            </a:r>
            <a:endParaRPr sz="3600"/>
          </a:p>
        </p:txBody>
      </p:sp>
      <p:sp>
        <p:nvSpPr>
          <p:cNvPr id="229" name="Google Shape;229;p17"/>
          <p:cNvSpPr txBox="1"/>
          <p:nvPr>
            <p:ph idx="1" type="subTitle"/>
          </p:nvPr>
        </p:nvSpPr>
        <p:spPr>
          <a:xfrm>
            <a:off x="3936500" y="2894675"/>
            <a:ext cx="4618200" cy="1536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t>Arunika Yadav :1601CS56</a:t>
            </a:r>
            <a:endParaRPr sz="1800"/>
          </a:p>
          <a:p>
            <a:pPr indent="0" lvl="0" marL="0" rtl="0" algn="l">
              <a:lnSpc>
                <a:spcPct val="115000"/>
              </a:lnSpc>
              <a:spcBef>
                <a:spcPts val="1600"/>
              </a:spcBef>
              <a:spcAft>
                <a:spcPts val="0"/>
              </a:spcAft>
              <a:buNone/>
            </a:pPr>
            <a:r>
              <a:rPr lang="en-GB" sz="1800"/>
              <a:t>Harshika :1601CS14</a:t>
            </a:r>
            <a:endParaRPr sz="1800"/>
          </a:p>
          <a:p>
            <a:pPr indent="0" lvl="0" marL="0" rtl="0" algn="l">
              <a:lnSpc>
                <a:spcPct val="115000"/>
              </a:lnSpc>
              <a:spcBef>
                <a:spcPts val="1600"/>
              </a:spcBef>
              <a:spcAft>
                <a:spcPts val="1600"/>
              </a:spcAft>
              <a:buNone/>
            </a:pPr>
            <a:r>
              <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26"/>
          <p:cNvSpPr txBox="1"/>
          <p:nvPr>
            <p:ph type="title"/>
          </p:nvPr>
        </p:nvSpPr>
        <p:spPr>
          <a:xfrm>
            <a:off x="384600" y="180275"/>
            <a:ext cx="7951800" cy="6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    S</a:t>
            </a:r>
            <a:r>
              <a:rPr b="1" lang="en-GB" u="sng"/>
              <a:t>upport Vector Machine (SVM):</a:t>
            </a:r>
            <a:r>
              <a:rPr b="1" lang="en-GB" u="sng">
                <a:latin typeface="Lato"/>
                <a:ea typeface="Lato"/>
                <a:cs typeface="Lato"/>
                <a:sym typeface="Lato"/>
              </a:rPr>
              <a:t>: </a:t>
            </a:r>
            <a:endParaRPr b="1" u="sng">
              <a:latin typeface="Lato"/>
              <a:ea typeface="Lato"/>
              <a:cs typeface="Lato"/>
              <a:sym typeface="Lato"/>
            </a:endParaRPr>
          </a:p>
        </p:txBody>
      </p:sp>
      <p:sp>
        <p:nvSpPr>
          <p:cNvPr id="284" name="Google Shape;284;p26"/>
          <p:cNvSpPr txBox="1"/>
          <p:nvPr>
            <p:ph idx="1" type="body"/>
          </p:nvPr>
        </p:nvSpPr>
        <p:spPr>
          <a:xfrm>
            <a:off x="325700" y="817175"/>
            <a:ext cx="8373600" cy="397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Support Vector Machine is a supervised machine learning algorithm which can be used for both classification or regression challenges. </a:t>
            </a:r>
            <a:endParaRPr sz="2000"/>
          </a:p>
          <a:p>
            <a:pPr indent="0" lvl="0" marL="0" rtl="0" algn="l">
              <a:spcBef>
                <a:spcPts val="1600"/>
              </a:spcBef>
              <a:spcAft>
                <a:spcPts val="0"/>
              </a:spcAft>
              <a:buNone/>
            </a:pPr>
            <a:r>
              <a:rPr lang="en-GB" sz="2000"/>
              <a:t>However, it is mostly used in classification problems.</a:t>
            </a:r>
            <a:endParaRPr sz="2000"/>
          </a:p>
          <a:p>
            <a:pPr indent="0" lvl="0" marL="0" rtl="0" algn="l">
              <a:spcBef>
                <a:spcPts val="1600"/>
              </a:spcBef>
              <a:spcAft>
                <a:spcPts val="0"/>
              </a:spcAft>
              <a:buNone/>
            </a:pPr>
            <a:r>
              <a:rPr lang="en-GB" sz="2000"/>
              <a:t>It is based on the concept of decision planes that define decision boundaries. </a:t>
            </a:r>
            <a:endParaRPr sz="2000"/>
          </a:p>
          <a:p>
            <a:pPr indent="0" lvl="0" marL="0" rtl="0" algn="l">
              <a:spcBef>
                <a:spcPts val="1600"/>
              </a:spcBef>
              <a:spcAft>
                <a:spcPts val="0"/>
              </a:spcAft>
              <a:buNone/>
            </a:pPr>
            <a:r>
              <a:rPr lang="en-GB" sz="2000"/>
              <a:t>A decision plane is one that separates between a set of objects having different class memberships. </a:t>
            </a:r>
            <a:endParaRPr sz="2000"/>
          </a:p>
          <a:p>
            <a:pPr indent="0" lvl="0" marL="0" rtl="0" algn="l">
              <a:spcBef>
                <a:spcPts val="1600"/>
              </a:spcBef>
              <a:spcAft>
                <a:spcPts val="0"/>
              </a:spcAft>
              <a:buNone/>
            </a:pPr>
            <a:r>
              <a:rPr lang="en-GB" sz="1800"/>
              <a:t>Accuracy : 83.49%</a:t>
            </a:r>
            <a:endParaRPr sz="18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27"/>
          <p:cNvSpPr txBox="1"/>
          <p:nvPr>
            <p:ph type="title"/>
          </p:nvPr>
        </p:nvSpPr>
        <p:spPr>
          <a:xfrm>
            <a:off x="384600" y="180275"/>
            <a:ext cx="7951800" cy="6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    </a:t>
            </a:r>
            <a:r>
              <a:rPr b="1" lang="en-GB" u="sng"/>
              <a:t>Decision Tree Classifier:</a:t>
            </a:r>
            <a:r>
              <a:rPr b="1" lang="en-GB" u="sng">
                <a:latin typeface="Lato"/>
                <a:ea typeface="Lato"/>
                <a:cs typeface="Lato"/>
                <a:sym typeface="Lato"/>
              </a:rPr>
              <a:t> </a:t>
            </a:r>
            <a:endParaRPr b="1" u="sng">
              <a:latin typeface="Lato"/>
              <a:ea typeface="Lato"/>
              <a:cs typeface="Lato"/>
              <a:sym typeface="Lato"/>
            </a:endParaRPr>
          </a:p>
        </p:txBody>
      </p:sp>
      <p:sp>
        <p:nvSpPr>
          <p:cNvPr id="290" name="Google Shape;290;p27"/>
          <p:cNvSpPr txBox="1"/>
          <p:nvPr>
            <p:ph idx="1" type="body"/>
          </p:nvPr>
        </p:nvSpPr>
        <p:spPr>
          <a:xfrm>
            <a:off x="285000" y="1221400"/>
            <a:ext cx="8577000" cy="36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Decision Tree Classifier, repetitively divides the working area (plot) into sub part by identifying lines. The goal is to create a model that predicts the value of a target variable by learning simple decision rules inferred from the data features.</a:t>
            </a:r>
            <a:endParaRPr sz="2000"/>
          </a:p>
          <a:p>
            <a:pPr indent="0" lvl="0" marL="0" rtl="0" algn="l">
              <a:spcBef>
                <a:spcPts val="1600"/>
              </a:spcBef>
              <a:spcAft>
                <a:spcPts val="0"/>
              </a:spcAft>
              <a:buNone/>
            </a:pPr>
            <a:r>
              <a:rPr lang="en-GB" sz="2000"/>
              <a:t>The decision tree algorithm tries to solve the problem, by using tree representation. Each internal node of the tree corresponds to an attribute, and each leaf node corresponds to a class label.</a:t>
            </a:r>
            <a:endParaRPr sz="2000"/>
          </a:p>
          <a:p>
            <a:pPr indent="0" lvl="0" marL="0" rtl="0" algn="l">
              <a:spcBef>
                <a:spcPts val="1600"/>
              </a:spcBef>
              <a:spcAft>
                <a:spcPts val="1600"/>
              </a:spcAft>
              <a:buNone/>
            </a:pPr>
            <a:r>
              <a:rPr lang="en-GB" sz="2000"/>
              <a:t>Accuracy : 52.5%</a:t>
            </a:r>
            <a:endParaRPr sz="2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28"/>
          <p:cNvSpPr txBox="1"/>
          <p:nvPr>
            <p:ph type="title"/>
          </p:nvPr>
        </p:nvSpPr>
        <p:spPr>
          <a:xfrm>
            <a:off x="384600" y="180275"/>
            <a:ext cx="7951800" cy="6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    </a:t>
            </a:r>
            <a:r>
              <a:rPr b="1" lang="en-GB" u="sng"/>
              <a:t>Random Forest</a:t>
            </a:r>
            <a:r>
              <a:rPr b="1" lang="en-GB" u="sng"/>
              <a:t>:</a:t>
            </a:r>
            <a:r>
              <a:rPr b="1" lang="en-GB" u="sng">
                <a:latin typeface="Lato"/>
                <a:ea typeface="Lato"/>
                <a:cs typeface="Lato"/>
                <a:sym typeface="Lato"/>
              </a:rPr>
              <a:t> </a:t>
            </a:r>
            <a:endParaRPr b="1" u="sng">
              <a:latin typeface="Lato"/>
              <a:ea typeface="Lato"/>
              <a:cs typeface="Lato"/>
              <a:sym typeface="Lato"/>
            </a:endParaRPr>
          </a:p>
        </p:txBody>
      </p:sp>
      <p:sp>
        <p:nvSpPr>
          <p:cNvPr id="296" name="Google Shape;296;p28"/>
          <p:cNvSpPr txBox="1"/>
          <p:nvPr>
            <p:ph idx="1" type="body"/>
          </p:nvPr>
        </p:nvSpPr>
        <p:spPr>
          <a:xfrm>
            <a:off x="285000" y="1221400"/>
            <a:ext cx="8577000" cy="36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A random forest is a estimator that fits a number of decision tree classifiers on various sub-samples of the dataset and use averaging to improve the predictive accuracy and control over-fitting.</a:t>
            </a:r>
            <a:endParaRPr sz="2400"/>
          </a:p>
          <a:p>
            <a:pPr indent="0" lvl="0" marL="0" rtl="0" algn="l">
              <a:spcBef>
                <a:spcPts val="1600"/>
              </a:spcBef>
              <a:spcAft>
                <a:spcPts val="0"/>
              </a:spcAft>
              <a:buNone/>
            </a:pPr>
            <a:r>
              <a:rPr lang="en-GB" sz="2400"/>
              <a:t>It is an ensemble type of model, i.e, it works by implementing decision tree classifier model many times.</a:t>
            </a:r>
            <a:endParaRPr sz="2400"/>
          </a:p>
          <a:p>
            <a:pPr indent="0" lvl="0" marL="0" rtl="0" algn="l">
              <a:spcBef>
                <a:spcPts val="1600"/>
              </a:spcBef>
              <a:spcAft>
                <a:spcPts val="1600"/>
              </a:spcAft>
              <a:buNone/>
            </a:pPr>
            <a:r>
              <a:rPr lang="en-GB" sz="2400"/>
              <a:t>Accuracy : 63%</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29"/>
          <p:cNvSpPr txBox="1"/>
          <p:nvPr>
            <p:ph type="title"/>
          </p:nvPr>
        </p:nvSpPr>
        <p:spPr>
          <a:xfrm>
            <a:off x="384600" y="180275"/>
            <a:ext cx="7951800" cy="6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    </a:t>
            </a:r>
            <a:r>
              <a:rPr b="1" lang="en-GB" u="sng"/>
              <a:t>Logistic Regression</a:t>
            </a:r>
            <a:r>
              <a:rPr b="1" lang="en-GB" u="sng"/>
              <a:t>:</a:t>
            </a:r>
            <a:r>
              <a:rPr b="1" lang="en-GB" u="sng">
                <a:latin typeface="Lato"/>
                <a:ea typeface="Lato"/>
                <a:cs typeface="Lato"/>
                <a:sym typeface="Lato"/>
              </a:rPr>
              <a:t> </a:t>
            </a:r>
            <a:endParaRPr b="1" u="sng">
              <a:latin typeface="Lato"/>
              <a:ea typeface="Lato"/>
              <a:cs typeface="Lato"/>
              <a:sym typeface="Lato"/>
            </a:endParaRPr>
          </a:p>
        </p:txBody>
      </p:sp>
      <p:sp>
        <p:nvSpPr>
          <p:cNvPr id="302" name="Google Shape;302;p29"/>
          <p:cNvSpPr txBox="1"/>
          <p:nvPr>
            <p:ph idx="1" type="body"/>
          </p:nvPr>
        </p:nvSpPr>
        <p:spPr>
          <a:xfrm>
            <a:off x="285000" y="817175"/>
            <a:ext cx="8577000" cy="408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Logistic regression is named for</a:t>
            </a:r>
            <a:endParaRPr sz="2400"/>
          </a:p>
          <a:p>
            <a:pPr indent="0" lvl="0" marL="0" rtl="0" algn="l">
              <a:spcBef>
                <a:spcPts val="0"/>
              </a:spcBef>
              <a:spcAft>
                <a:spcPts val="0"/>
              </a:spcAft>
              <a:buNone/>
            </a:pPr>
            <a:r>
              <a:rPr lang="en-GB" sz="2400"/>
              <a:t> the function used at the core of</a:t>
            </a:r>
            <a:endParaRPr sz="2400"/>
          </a:p>
          <a:p>
            <a:pPr indent="0" lvl="0" marL="0" rtl="0" algn="l">
              <a:spcBef>
                <a:spcPts val="0"/>
              </a:spcBef>
              <a:spcAft>
                <a:spcPts val="0"/>
              </a:spcAft>
              <a:buNone/>
            </a:pPr>
            <a:r>
              <a:rPr lang="en-GB" sz="2400"/>
              <a:t> the method, the logistic function.</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GB" sz="2400"/>
              <a:t>where e is the base of the natural logarithms and value is the actual numerical value that you want to transform.</a:t>
            </a:r>
            <a:endParaRPr sz="2400"/>
          </a:p>
          <a:p>
            <a:pPr indent="0" lvl="0" marL="0" rtl="0" algn="l">
              <a:spcBef>
                <a:spcPts val="1600"/>
              </a:spcBef>
              <a:spcAft>
                <a:spcPts val="0"/>
              </a:spcAft>
              <a:buNone/>
            </a:pPr>
            <a:r>
              <a:rPr lang="en-GB" sz="2400"/>
              <a:t>We used the NLTK library and the scikit learn library to implement the same and obtained the best accuracy so far.</a:t>
            </a:r>
            <a:endParaRPr sz="2400"/>
          </a:p>
          <a:p>
            <a:pPr indent="0" lvl="0" marL="0" rtl="0" algn="l">
              <a:spcBef>
                <a:spcPts val="1600"/>
              </a:spcBef>
              <a:spcAft>
                <a:spcPts val="1600"/>
              </a:spcAft>
              <a:buNone/>
            </a:pPr>
            <a:r>
              <a:rPr lang="en-GB" sz="2400"/>
              <a:t>Accuracy : 85.59%</a:t>
            </a:r>
            <a:endParaRPr sz="2400"/>
          </a:p>
        </p:txBody>
      </p:sp>
      <p:pic>
        <p:nvPicPr>
          <p:cNvPr id="303" name="Google Shape;303;p29"/>
          <p:cNvPicPr preferRelativeResize="0"/>
          <p:nvPr/>
        </p:nvPicPr>
        <p:blipFill>
          <a:blip r:embed="rId3">
            <a:alphaModFix/>
          </a:blip>
          <a:stretch>
            <a:fillRect/>
          </a:stretch>
        </p:blipFill>
        <p:spPr>
          <a:xfrm>
            <a:off x="4953500" y="719275"/>
            <a:ext cx="3908500" cy="1696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30"/>
          <p:cNvSpPr txBox="1"/>
          <p:nvPr>
            <p:ph type="title"/>
          </p:nvPr>
        </p:nvSpPr>
        <p:spPr>
          <a:xfrm>
            <a:off x="384600" y="180275"/>
            <a:ext cx="7951800" cy="6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    </a:t>
            </a:r>
            <a:r>
              <a:rPr b="1" lang="en-GB" u="sng"/>
              <a:t>Stylometric Features</a:t>
            </a:r>
            <a:r>
              <a:rPr b="1" lang="en-GB" u="sng"/>
              <a:t>:</a:t>
            </a:r>
            <a:r>
              <a:rPr b="1" lang="en-GB" u="sng">
                <a:latin typeface="Lato"/>
                <a:ea typeface="Lato"/>
                <a:cs typeface="Lato"/>
                <a:sym typeface="Lato"/>
              </a:rPr>
              <a:t> </a:t>
            </a:r>
            <a:endParaRPr b="1" u="sng">
              <a:latin typeface="Lato"/>
              <a:ea typeface="Lato"/>
              <a:cs typeface="Lato"/>
              <a:sym typeface="Lato"/>
            </a:endParaRPr>
          </a:p>
        </p:txBody>
      </p:sp>
      <p:sp>
        <p:nvSpPr>
          <p:cNvPr id="309" name="Google Shape;309;p30"/>
          <p:cNvSpPr txBox="1"/>
          <p:nvPr>
            <p:ph idx="1" type="body"/>
          </p:nvPr>
        </p:nvSpPr>
        <p:spPr>
          <a:xfrm>
            <a:off x="285000" y="732850"/>
            <a:ext cx="8577000" cy="416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Stylometric features or style markers try to capture the writing style of the author. The features pertaining to types and token are:</a:t>
            </a:r>
            <a:endParaRPr sz="2000"/>
          </a:p>
          <a:p>
            <a:pPr indent="-355600" lvl="0" marL="457200" rtl="0" algn="l">
              <a:spcBef>
                <a:spcPts val="1600"/>
              </a:spcBef>
              <a:spcAft>
                <a:spcPts val="0"/>
              </a:spcAft>
              <a:buSzPts val="2000"/>
              <a:buChar char="●"/>
            </a:pPr>
            <a:r>
              <a:rPr lang="en-GB" sz="2000"/>
              <a:t>number of types (unique words),number of tokens, type-token ratio.</a:t>
            </a:r>
            <a:endParaRPr sz="2000"/>
          </a:p>
          <a:p>
            <a:pPr indent="-355600" lvl="0" marL="457200" rtl="0" algn="l">
              <a:spcBef>
                <a:spcPts val="0"/>
              </a:spcBef>
              <a:spcAft>
                <a:spcPts val="0"/>
              </a:spcAft>
              <a:buSzPts val="2000"/>
              <a:buChar char="●"/>
            </a:pPr>
            <a:r>
              <a:rPr lang="en-GB" sz="2000"/>
              <a:t> as average length of a sentence (both in terms of words and characters), </a:t>
            </a:r>
            <a:endParaRPr sz="2000"/>
          </a:p>
          <a:p>
            <a:pPr indent="-355600" lvl="0" marL="457200" rtl="0" algn="l">
              <a:spcBef>
                <a:spcPts val="0"/>
              </a:spcBef>
              <a:spcAft>
                <a:spcPts val="0"/>
              </a:spcAft>
              <a:buSzPts val="2000"/>
              <a:buChar char="●"/>
            </a:pPr>
            <a:r>
              <a:rPr lang="en-GB" sz="2000"/>
              <a:t>standard deviation of sentence lengths.</a:t>
            </a:r>
            <a:endParaRPr sz="2000"/>
          </a:p>
          <a:p>
            <a:pPr indent="-355600" lvl="0" marL="457200" rtl="0" algn="l">
              <a:spcBef>
                <a:spcPts val="0"/>
              </a:spcBef>
              <a:spcAft>
                <a:spcPts val="0"/>
              </a:spcAft>
              <a:buSzPts val="2000"/>
              <a:buChar char="●"/>
            </a:pPr>
            <a:r>
              <a:rPr lang="en-GB" sz="2000"/>
              <a:t> relative number of declarative,interrogative, imperative and exclamatory sentences. </a:t>
            </a:r>
            <a:endParaRPr sz="2000"/>
          </a:p>
          <a:p>
            <a:pPr indent="-355600" lvl="0" marL="457200" rtl="0" algn="l">
              <a:spcBef>
                <a:spcPts val="0"/>
              </a:spcBef>
              <a:spcAft>
                <a:spcPts val="0"/>
              </a:spcAft>
              <a:buSzPts val="2000"/>
              <a:buChar char="●"/>
            </a:pPr>
            <a:r>
              <a:rPr lang="en-GB" sz="2000"/>
              <a:t>Other style markers include relative number of punctuations, relative number of digits in the document etc. </a:t>
            </a:r>
            <a:endParaRPr sz="2000"/>
          </a:p>
          <a:p>
            <a:pPr indent="0" lvl="0" marL="0" rtl="0" algn="l">
              <a:spcBef>
                <a:spcPts val="1600"/>
              </a:spcBef>
              <a:spcAft>
                <a:spcPts val="1600"/>
              </a:spcAft>
              <a:buNone/>
            </a:pPr>
            <a:r>
              <a:rPr lang="en-GB" sz="2000"/>
              <a:t>Natural Language Tool Kit (NLTK) has been used to extract these style markers from the text.</a:t>
            </a:r>
            <a:endParaRPr sz="2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Google Shape;314;p31"/>
          <p:cNvSpPr txBox="1"/>
          <p:nvPr>
            <p:ph type="title"/>
          </p:nvPr>
        </p:nvSpPr>
        <p:spPr>
          <a:xfrm>
            <a:off x="384600" y="180275"/>
            <a:ext cx="7951800" cy="6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    </a:t>
            </a:r>
            <a:r>
              <a:rPr b="1" lang="en-GB" u="sng"/>
              <a:t>Other methods explored: </a:t>
            </a:r>
            <a:r>
              <a:rPr b="1" lang="en-GB" u="sng"/>
              <a:t>CNN</a:t>
            </a:r>
            <a:r>
              <a:rPr b="1" lang="en-GB" u="sng">
                <a:latin typeface="Lato"/>
                <a:ea typeface="Lato"/>
                <a:cs typeface="Lato"/>
                <a:sym typeface="Lato"/>
              </a:rPr>
              <a:t> </a:t>
            </a:r>
            <a:endParaRPr b="1" u="sng">
              <a:latin typeface="Lato"/>
              <a:ea typeface="Lato"/>
              <a:cs typeface="Lato"/>
              <a:sym typeface="Lato"/>
            </a:endParaRPr>
          </a:p>
        </p:txBody>
      </p:sp>
      <p:sp>
        <p:nvSpPr>
          <p:cNvPr id="315" name="Google Shape;315;p31"/>
          <p:cNvSpPr txBox="1"/>
          <p:nvPr>
            <p:ph idx="1" type="body"/>
          </p:nvPr>
        </p:nvSpPr>
        <p:spPr>
          <a:xfrm>
            <a:off x="285000" y="732850"/>
            <a:ext cx="8577000" cy="416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We also tried CNN as they have been proved to be very effective for this problem in the literature. Implementation of CNN was done in keras. </a:t>
            </a:r>
            <a:endParaRPr sz="2000"/>
          </a:p>
          <a:p>
            <a:pPr indent="0" lvl="0" marL="0" rtl="0" algn="l">
              <a:spcBef>
                <a:spcPts val="1600"/>
              </a:spcBef>
              <a:spcAft>
                <a:spcPts val="0"/>
              </a:spcAft>
              <a:buNone/>
            </a:pPr>
            <a:r>
              <a:rPr lang="en-GB" sz="2000"/>
              <a:t>The initial accuracies were not good. One problem that we suffered from was the lack of data. We had only 20 MBs of text, used for training and testing of 50 classes. Since neural networks require a large amount of data for getting appreciable results, they did not help in effectively solving our problem. </a:t>
            </a:r>
            <a:endParaRPr sz="2000"/>
          </a:p>
          <a:p>
            <a:pPr indent="0" lvl="0" marL="0" rtl="0" algn="l">
              <a:spcBef>
                <a:spcPts val="1600"/>
              </a:spcBef>
              <a:spcAft>
                <a:spcPts val="0"/>
              </a:spcAft>
              <a:buNone/>
            </a:pPr>
            <a:r>
              <a:rPr lang="en-GB" sz="2000"/>
              <a:t>Therefore, we did not further consider the approach of using CNN for solving our problem.We tried to go for the larger dataset of size 1 GB but because it was not labelled, we could not proceed with the same as labelling it would have taken a lot of time.</a:t>
            </a:r>
            <a:endParaRPr sz="2000"/>
          </a:p>
          <a:p>
            <a:pPr indent="0" lvl="0" marL="0" rtl="0" algn="l">
              <a:spcBef>
                <a:spcPts val="1600"/>
              </a:spcBef>
              <a:spcAft>
                <a:spcPts val="1600"/>
              </a:spcAft>
              <a:buNone/>
            </a:pPr>
            <a:r>
              <a:t/>
            </a:r>
            <a:endParaRPr sz="2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32"/>
          <p:cNvSpPr txBox="1"/>
          <p:nvPr>
            <p:ph type="title"/>
          </p:nvPr>
        </p:nvSpPr>
        <p:spPr>
          <a:xfrm>
            <a:off x="384600" y="180275"/>
            <a:ext cx="7951800" cy="6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    </a:t>
            </a:r>
            <a:r>
              <a:rPr b="1" lang="en-GB" u="sng"/>
              <a:t>Experimentation &amp; Results</a:t>
            </a:r>
            <a:r>
              <a:rPr b="1" lang="en-GB" u="sng"/>
              <a:t>:</a:t>
            </a:r>
            <a:r>
              <a:rPr b="1" lang="en-GB" u="sng">
                <a:latin typeface="Lato"/>
                <a:ea typeface="Lato"/>
                <a:cs typeface="Lato"/>
                <a:sym typeface="Lato"/>
              </a:rPr>
              <a:t> </a:t>
            </a:r>
            <a:endParaRPr b="1" u="sng">
              <a:latin typeface="Lato"/>
              <a:ea typeface="Lato"/>
              <a:cs typeface="Lato"/>
              <a:sym typeface="Lato"/>
            </a:endParaRPr>
          </a:p>
        </p:txBody>
      </p:sp>
      <p:sp>
        <p:nvSpPr>
          <p:cNvPr id="321" name="Google Shape;321;p32"/>
          <p:cNvSpPr txBox="1"/>
          <p:nvPr>
            <p:ph idx="1" type="body"/>
          </p:nvPr>
        </p:nvSpPr>
        <p:spPr>
          <a:xfrm>
            <a:off x="285000" y="1212150"/>
            <a:ext cx="8577000" cy="36870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GB" sz="2400"/>
              <a:t>We started out with the simple naive bayes classifier which gave a decent accuracy. </a:t>
            </a:r>
            <a:endParaRPr sz="2400"/>
          </a:p>
          <a:p>
            <a:pPr indent="-381000" lvl="0" marL="457200" rtl="0" algn="l">
              <a:spcBef>
                <a:spcPts val="0"/>
              </a:spcBef>
              <a:spcAft>
                <a:spcPts val="0"/>
              </a:spcAft>
              <a:buSzPts val="2400"/>
              <a:buChar char="●"/>
            </a:pPr>
            <a:r>
              <a:rPr lang="en-GB" sz="2400"/>
              <a:t>Then we tried various other classifier models of which logistic regression performed the best for us. So we decided to go ahead with it. </a:t>
            </a:r>
            <a:endParaRPr sz="2400"/>
          </a:p>
          <a:p>
            <a:pPr indent="-381000" lvl="0" marL="457200" rtl="0" algn="l">
              <a:spcBef>
                <a:spcPts val="0"/>
              </a:spcBef>
              <a:spcAft>
                <a:spcPts val="1600"/>
              </a:spcAft>
              <a:buSzPts val="2400"/>
              <a:buChar char="●"/>
            </a:pPr>
            <a:r>
              <a:rPr lang="en-GB" sz="2400"/>
              <a:t>LOGISTIC REGRESSION  plus STYLOMETRIC FEATURES  gave us the best accuracy of 84 percent which could not even be achieved by implementing neural networks.</a:t>
            </a: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800" u="sng">
                <a:latin typeface="Lato"/>
                <a:ea typeface="Lato"/>
                <a:cs typeface="Lato"/>
                <a:sym typeface="Lato"/>
              </a:rPr>
              <a:t>PROPOSED PLATFORM and VISUALIZATIONS :</a:t>
            </a:r>
            <a:endParaRPr b="1" u="sng"/>
          </a:p>
        </p:txBody>
      </p:sp>
      <p:sp>
        <p:nvSpPr>
          <p:cNvPr id="327" name="Google Shape;327;p33"/>
          <p:cNvSpPr txBox="1"/>
          <p:nvPr>
            <p:ph idx="1" type="body"/>
          </p:nvPr>
        </p:nvSpPr>
        <p:spPr>
          <a:xfrm>
            <a:off x="384550" y="1375975"/>
            <a:ext cx="8428200" cy="3636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sz="1800"/>
              <a:t>We had also proposed to build a UI for our machine learning models but due to the format of our data we faced a lot of problem and had to give in a lot of time but we could not come up with a solution.The same issues with the visualisations.(future work….1).</a:t>
            </a:r>
            <a:endParaRPr sz="1800"/>
          </a:p>
          <a:p>
            <a:pPr indent="-342900" lvl="0" marL="457200" rtl="0" algn="l">
              <a:spcBef>
                <a:spcPts val="1600"/>
              </a:spcBef>
              <a:spcAft>
                <a:spcPts val="1600"/>
              </a:spcAft>
              <a:buSzPts val="1800"/>
              <a:buChar char="●"/>
            </a:pPr>
            <a:r>
              <a:rPr lang="en-GB" sz="1800"/>
              <a:t>Also better results could be obtained with neural networks with larger size dataset.We did have a 1 GB sized dataset but it was not labelled, hence we could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u="sng"/>
              <a:t>CONCLUSION</a:t>
            </a:r>
            <a:endParaRPr b="1" sz="3000" u="sng"/>
          </a:p>
        </p:txBody>
      </p:sp>
      <p:sp>
        <p:nvSpPr>
          <p:cNvPr id="333" name="Google Shape;333;p34"/>
          <p:cNvSpPr txBox="1"/>
          <p:nvPr>
            <p:ph idx="1" type="body"/>
          </p:nvPr>
        </p:nvSpPr>
        <p:spPr>
          <a:xfrm>
            <a:off x="384550" y="1307850"/>
            <a:ext cx="7951800" cy="350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The accuracy obtained by our model is close to the accuracy of the baseline</a:t>
            </a:r>
            <a:endParaRPr sz="1800"/>
          </a:p>
          <a:p>
            <a:pPr indent="0" lvl="0" marL="0" rtl="0" algn="l">
              <a:spcBef>
                <a:spcPts val="1600"/>
              </a:spcBef>
              <a:spcAft>
                <a:spcPts val="0"/>
              </a:spcAft>
              <a:buNone/>
            </a:pPr>
            <a:r>
              <a:rPr lang="en-GB" sz="1800"/>
              <a:t>model from one of the references that we were using. </a:t>
            </a:r>
            <a:endParaRPr sz="1800"/>
          </a:p>
          <a:p>
            <a:pPr indent="0" lvl="0" marL="0" rtl="0" algn="l">
              <a:spcBef>
                <a:spcPts val="1600"/>
              </a:spcBef>
              <a:spcAft>
                <a:spcPts val="0"/>
              </a:spcAft>
              <a:buNone/>
            </a:pPr>
            <a:r>
              <a:rPr lang="en-GB" sz="1800"/>
              <a:t>This shows that stylometric features are crucial to the task of identifying</a:t>
            </a:r>
            <a:endParaRPr sz="1800"/>
          </a:p>
          <a:p>
            <a:pPr indent="0" lvl="0" marL="0" rtl="0" algn="l">
              <a:spcBef>
                <a:spcPts val="1600"/>
              </a:spcBef>
              <a:spcAft>
                <a:spcPts val="0"/>
              </a:spcAft>
              <a:buNone/>
            </a:pPr>
            <a:r>
              <a:rPr lang="en-GB" sz="1800"/>
              <a:t>the anonymous authors. Also for the used dataset, traditional classifiers like</a:t>
            </a:r>
            <a:endParaRPr sz="1800"/>
          </a:p>
          <a:p>
            <a:pPr indent="0" lvl="0" marL="0" rtl="0" algn="l">
              <a:spcBef>
                <a:spcPts val="1600"/>
              </a:spcBef>
              <a:spcAft>
                <a:spcPts val="0"/>
              </a:spcAft>
              <a:buNone/>
            </a:pPr>
            <a:r>
              <a:rPr lang="en-GB" sz="1800"/>
              <a:t>naive Bayes, SVM and logistic regres- sion are performing better than neural</a:t>
            </a:r>
            <a:endParaRPr sz="1800"/>
          </a:p>
          <a:p>
            <a:pPr indent="0" lvl="0" marL="0" rtl="0" algn="l">
              <a:spcBef>
                <a:spcPts val="1600"/>
              </a:spcBef>
              <a:spcAft>
                <a:spcPts val="0"/>
              </a:spcAft>
              <a:buNone/>
            </a:pPr>
            <a:r>
              <a:rPr lang="en-GB" sz="1800"/>
              <a:t>network models like CNN.</a:t>
            </a:r>
            <a:endParaRPr sz="1800"/>
          </a:p>
          <a:p>
            <a:pPr indent="0" lvl="0" marL="0" rtl="0" algn="l">
              <a:spcBef>
                <a:spcPts val="16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35"/>
          <p:cNvSpPr txBox="1"/>
          <p:nvPr>
            <p:ph type="title"/>
          </p:nvPr>
        </p:nvSpPr>
        <p:spPr>
          <a:xfrm>
            <a:off x="1297500" y="198480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000"/>
              <a:t>THANK YOU</a:t>
            </a:r>
            <a:endParaRPr b="1" sz="3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84125"/>
            <a:ext cx="7038900" cy="55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Introduction </a:t>
            </a:r>
            <a:r>
              <a:rPr b="1" lang="en-GB"/>
              <a:t>:</a:t>
            </a:r>
            <a:endParaRPr b="1"/>
          </a:p>
        </p:txBody>
      </p:sp>
      <p:sp>
        <p:nvSpPr>
          <p:cNvPr id="235" name="Google Shape;235;p18"/>
          <p:cNvSpPr txBox="1"/>
          <p:nvPr>
            <p:ph idx="1" type="body"/>
          </p:nvPr>
        </p:nvSpPr>
        <p:spPr>
          <a:xfrm>
            <a:off x="1297500" y="697025"/>
            <a:ext cx="7038900" cy="378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t>Authorship identification has been a very important and practical problem in Natural Language Processing. The problem is to identify the author of a document from a given list of possible authors.It enables us to identify the most likely author of articles, news or messages. Authorship identification can be applied to tasks such as identifying anonymous author, detecting plagiarism or finding ghost writer. </a:t>
            </a:r>
            <a:r>
              <a:rPr lang="en-GB" sz="1800"/>
              <a:t>We have solved the problem of deanonymizing quora answers using the different techniques of authorship identification which are available and also study a combination of models to improve the accuracy.</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000" u="sng"/>
              <a:t>Background:</a:t>
            </a:r>
            <a:endParaRPr b="1" sz="3000" u="sng"/>
          </a:p>
        </p:txBody>
      </p:sp>
      <p:sp>
        <p:nvSpPr>
          <p:cNvPr id="241" name="Google Shape;241;p19"/>
          <p:cNvSpPr txBox="1"/>
          <p:nvPr>
            <p:ph idx="1" type="body"/>
          </p:nvPr>
        </p:nvSpPr>
        <p:spPr>
          <a:xfrm>
            <a:off x="1167125" y="1307850"/>
            <a:ext cx="7169100" cy="31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Analysis of authorship of historical texts has already been done many times using techniques for authorship attribution.</a:t>
            </a:r>
            <a:endParaRPr sz="2400"/>
          </a:p>
          <a:p>
            <a:pPr indent="0" lvl="0" marL="0" rtl="0" algn="l">
              <a:spcBef>
                <a:spcPts val="1600"/>
              </a:spcBef>
              <a:spcAft>
                <a:spcPts val="0"/>
              </a:spcAft>
              <a:buNone/>
            </a:pPr>
            <a:r>
              <a:rPr lang="en-GB" sz="2400"/>
              <a:t> Various spoofing emails can also be detected by using these techniques.</a:t>
            </a:r>
            <a:endParaRPr sz="2400"/>
          </a:p>
          <a:p>
            <a:pPr indent="0" lvl="0" marL="0" rtl="0" algn="l">
              <a:spcBef>
                <a:spcPts val="1600"/>
              </a:spcBef>
              <a:spcAft>
                <a:spcPts val="1600"/>
              </a:spcAft>
              <a:buNone/>
            </a:pPr>
            <a:r>
              <a:rPr lang="en-GB" sz="2400"/>
              <a:t>We are trying to apply our knowledge of authorship attribution to our project</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t>Innovation :</a:t>
            </a:r>
            <a:endParaRPr u="sng"/>
          </a:p>
        </p:txBody>
      </p:sp>
      <p:sp>
        <p:nvSpPr>
          <p:cNvPr id="247" name="Google Shape;247;p20"/>
          <p:cNvSpPr txBox="1"/>
          <p:nvPr>
            <p:ph idx="1" type="body"/>
          </p:nvPr>
        </p:nvSpPr>
        <p:spPr>
          <a:xfrm>
            <a:off x="1297500" y="1111000"/>
            <a:ext cx="7038900" cy="336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400"/>
              <a:t>Quora, currently, does not have a system to deanonymize it’s answers.Hence it is vulnerable to cyber crime, plagiarism and other such content related crime.Thus,in order to curb the anonymity of answers and offer a better experience to the users we offer this solution.</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853250" y="240350"/>
            <a:ext cx="7483200" cy="76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u="sng"/>
              <a:t>Our Model </a:t>
            </a:r>
            <a:r>
              <a:rPr lang="en-GB"/>
              <a:t>:</a:t>
            </a:r>
            <a:endParaRPr/>
          </a:p>
          <a:p>
            <a:pPr indent="0" lvl="0" marL="0" rtl="0" algn="l">
              <a:spcBef>
                <a:spcPts val="0"/>
              </a:spcBef>
              <a:spcAft>
                <a:spcPts val="0"/>
              </a:spcAft>
              <a:buNone/>
            </a:pPr>
            <a:r>
              <a:t/>
            </a:r>
            <a:endParaRPr/>
          </a:p>
        </p:txBody>
      </p:sp>
      <p:sp>
        <p:nvSpPr>
          <p:cNvPr id="253" name="Google Shape;253;p21"/>
          <p:cNvSpPr txBox="1"/>
          <p:nvPr>
            <p:ph idx="1" type="body"/>
          </p:nvPr>
        </p:nvSpPr>
        <p:spPr>
          <a:xfrm>
            <a:off x="384550" y="1009550"/>
            <a:ext cx="7951800" cy="37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a:t>
            </a:r>
            <a:r>
              <a:rPr lang="en-GB" sz="1600"/>
              <a:t>t is a supervised learning task as a label is present for each of the training examples. Since there are multiple authors and we have to assign the document just one of them, it is also a multi-class single label text categorization problem.</a:t>
            </a:r>
            <a:endParaRPr sz="1600"/>
          </a:p>
          <a:p>
            <a:pPr indent="0" lvl="0" marL="0" rtl="0" algn="l">
              <a:spcBef>
                <a:spcPts val="1600"/>
              </a:spcBef>
              <a:spcAft>
                <a:spcPts val="0"/>
              </a:spcAft>
              <a:buNone/>
            </a:pPr>
            <a:r>
              <a:rPr lang="en-GB" sz="1600"/>
              <a:t>We basically used the following models for accomplishing our tasks: naive bayes classifier, support vector machine classifier, decision classifier, random forest classifier, logistic regression classifier, stylometric features or style markers and convolutional neural networks.</a:t>
            </a:r>
            <a:endParaRPr sz="1600"/>
          </a:p>
          <a:p>
            <a:pPr indent="0" lvl="0" marL="0" rtl="0" algn="l">
              <a:spcBef>
                <a:spcPts val="1600"/>
              </a:spcBef>
              <a:spcAft>
                <a:spcPts val="1600"/>
              </a:spcAft>
              <a:buNone/>
            </a:pPr>
            <a:r>
              <a:rPr lang="en-GB" sz="1600"/>
              <a:t>Similar ideas have been tried out in the past but not necessarily in this particular combination. We have used Python programming language for implementing our model. We have used logistic regression classifier from the Python SciKit Learn library.We have also used keras library for implementing neural networks.</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504725" y="120175"/>
            <a:ext cx="7831800" cy="6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WORK FLOW:</a:t>
            </a:r>
            <a:endParaRPr b="1"/>
          </a:p>
        </p:txBody>
      </p:sp>
      <p:sp>
        <p:nvSpPr>
          <p:cNvPr id="259" name="Google Shape;259;p22"/>
          <p:cNvSpPr txBox="1"/>
          <p:nvPr>
            <p:ph idx="1" type="body"/>
          </p:nvPr>
        </p:nvSpPr>
        <p:spPr>
          <a:xfrm>
            <a:off x="384550" y="733075"/>
            <a:ext cx="7951800" cy="4230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b="1" lang="en-GB" u="sng"/>
              <a:t>Data Set Collected :</a:t>
            </a:r>
            <a:endParaRPr b="1" u="sng"/>
          </a:p>
          <a:p>
            <a:pPr indent="0" lvl="0" marL="0" rtl="0" algn="l">
              <a:spcBef>
                <a:spcPts val="1600"/>
              </a:spcBef>
              <a:spcAft>
                <a:spcPts val="0"/>
              </a:spcAft>
              <a:buNone/>
            </a:pPr>
            <a:r>
              <a:rPr lang="en-GB"/>
              <a:t>Quora (From Kaggle.com):</a:t>
            </a:r>
            <a:endParaRPr/>
          </a:p>
          <a:p>
            <a:pPr indent="-317500" lvl="0" marL="457200" rtl="0" algn="l">
              <a:spcBef>
                <a:spcPts val="1600"/>
              </a:spcBef>
              <a:spcAft>
                <a:spcPts val="0"/>
              </a:spcAft>
              <a:buSzPts val="1400"/>
              <a:buChar char="●"/>
            </a:pPr>
            <a:r>
              <a:rPr lang="en-GB"/>
              <a:t>Collected 50 answers of 50 authors each</a:t>
            </a:r>
            <a:endParaRPr/>
          </a:p>
          <a:p>
            <a:pPr indent="-317500" lvl="0" marL="457200" rtl="0" algn="l">
              <a:spcBef>
                <a:spcPts val="0"/>
              </a:spcBef>
              <a:spcAft>
                <a:spcPts val="0"/>
              </a:spcAft>
              <a:buSzPts val="1400"/>
              <a:buChar char="●"/>
            </a:pPr>
            <a:r>
              <a:rPr lang="en-GB"/>
              <a:t>Top writer’s answers of same topic </a:t>
            </a:r>
            <a:endParaRPr/>
          </a:p>
          <a:p>
            <a:pPr indent="-317500" lvl="0" marL="457200" rtl="0" algn="l">
              <a:spcBef>
                <a:spcPts val="0"/>
              </a:spcBef>
              <a:spcAft>
                <a:spcPts val="0"/>
              </a:spcAft>
              <a:buSzPts val="1400"/>
              <a:buChar char="●"/>
            </a:pPr>
            <a:r>
              <a:rPr lang="en-GB"/>
              <a:t>Split the dataset into 8:2 ratio(train : test) </a:t>
            </a:r>
            <a:endParaRPr/>
          </a:p>
          <a:p>
            <a:pPr indent="0" lvl="0" marL="0" rtl="0" algn="l">
              <a:lnSpc>
                <a:spcPct val="100000"/>
              </a:lnSpc>
              <a:spcBef>
                <a:spcPts val="1600"/>
              </a:spcBef>
              <a:spcAft>
                <a:spcPts val="0"/>
              </a:spcAft>
              <a:buNone/>
            </a:pPr>
            <a:r>
              <a:rPr b="1" lang="en-GB">
                <a:latin typeface="Montserrat"/>
                <a:ea typeface="Montserrat"/>
                <a:cs typeface="Montserrat"/>
                <a:sym typeface="Montserrat"/>
              </a:rPr>
              <a:t>2.       </a:t>
            </a:r>
            <a:r>
              <a:rPr b="1" lang="en-GB" u="sng">
                <a:latin typeface="Montserrat"/>
                <a:ea typeface="Montserrat"/>
                <a:cs typeface="Montserrat"/>
                <a:sym typeface="Montserrat"/>
              </a:rPr>
              <a:t>Data Preprocessing:</a:t>
            </a:r>
            <a:endParaRPr b="1" u="sng">
              <a:latin typeface="Montserrat"/>
              <a:ea typeface="Montserrat"/>
              <a:cs typeface="Montserrat"/>
              <a:sym typeface="Montserrat"/>
            </a:endParaRPr>
          </a:p>
          <a:p>
            <a:pPr indent="0" lvl="0" marL="0" rtl="0" algn="l">
              <a:lnSpc>
                <a:spcPct val="100000"/>
              </a:lnSpc>
              <a:spcBef>
                <a:spcPts val="0"/>
              </a:spcBef>
              <a:spcAft>
                <a:spcPts val="0"/>
              </a:spcAft>
              <a:buNone/>
            </a:pPr>
            <a:r>
              <a:t/>
            </a:r>
            <a:endParaRPr b="1">
              <a:latin typeface="Montserrat"/>
              <a:ea typeface="Montserrat"/>
              <a:cs typeface="Montserrat"/>
              <a:sym typeface="Montserrat"/>
            </a:endParaRPr>
          </a:p>
          <a:p>
            <a:pPr indent="-317500" lvl="0" marL="457200" rtl="0" algn="l">
              <a:spcBef>
                <a:spcPts val="0"/>
              </a:spcBef>
              <a:spcAft>
                <a:spcPts val="0"/>
              </a:spcAft>
              <a:buSzPts val="1400"/>
              <a:buChar char="●"/>
            </a:pPr>
            <a:r>
              <a:rPr lang="en-GB"/>
              <a:t>Importing the dataset in the form of text file itself (unlike the regular way of importing it in the form of .csv file using the panda library).</a:t>
            </a:r>
            <a:endParaRPr/>
          </a:p>
          <a:p>
            <a:pPr indent="-317500" lvl="0" marL="457200" rtl="0" algn="l">
              <a:spcBef>
                <a:spcPts val="0"/>
              </a:spcBef>
              <a:spcAft>
                <a:spcPts val="0"/>
              </a:spcAft>
              <a:buSzPts val="1400"/>
              <a:buChar char="●"/>
            </a:pPr>
            <a:r>
              <a:rPr lang="en-GB"/>
              <a:t>Replaced all the ‘newline’ characters  with a space in order to make the full answer as a whole chunk of words rather .</a:t>
            </a:r>
            <a:endParaRPr/>
          </a:p>
          <a:p>
            <a:pPr indent="-311150" lvl="0" marL="457200" rtl="0" algn="l">
              <a:spcBef>
                <a:spcPts val="0"/>
              </a:spcBef>
              <a:spcAft>
                <a:spcPts val="0"/>
              </a:spcAft>
              <a:buSzPts val="1300"/>
              <a:buChar char="●"/>
            </a:pPr>
            <a:r>
              <a:rPr b="1" lang="en-GB"/>
              <a:t>CLEANING</a:t>
            </a:r>
            <a:r>
              <a:rPr lang="en-GB"/>
              <a:t> the Data:                                                                                                                                                    removing punctuations ,  converting into lower case , removing the stop words,  stemming</a:t>
            </a:r>
            <a:endParaRPr/>
          </a:p>
          <a:p>
            <a:pPr indent="-317500" lvl="0" marL="457200" rtl="0" algn="l">
              <a:spcBef>
                <a:spcPts val="0"/>
              </a:spcBef>
              <a:spcAft>
                <a:spcPts val="0"/>
              </a:spcAft>
              <a:buSzPts val="1400"/>
              <a:buChar char="●"/>
            </a:pPr>
            <a:r>
              <a:rPr lang="en-GB"/>
              <a:t>Joining the answers of one particular author to form a list of words</a:t>
            </a:r>
            <a:endParaRPr/>
          </a:p>
          <a:p>
            <a:pPr indent="457200" lvl="0" marL="457200" rtl="0" algn="l">
              <a:spcBef>
                <a:spcPts val="1600"/>
              </a:spcBef>
              <a:spcAft>
                <a:spcPts val="1600"/>
              </a:spcAft>
              <a:buNone/>
            </a:pPr>
            <a:r>
              <a:rPr lang="en-GB"/>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23"/>
          <p:cNvSpPr txBox="1"/>
          <p:nvPr>
            <p:ph type="title"/>
          </p:nvPr>
        </p:nvSpPr>
        <p:spPr>
          <a:xfrm>
            <a:off x="961400" y="393750"/>
            <a:ext cx="7374900" cy="639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u="sng">
                <a:latin typeface="Lato"/>
                <a:ea typeface="Lato"/>
                <a:cs typeface="Lato"/>
                <a:sym typeface="Lato"/>
              </a:rPr>
              <a:t>Bag of Words Model:</a:t>
            </a:r>
            <a:r>
              <a:rPr lang="en-GB">
                <a:latin typeface="Lato"/>
                <a:ea typeface="Lato"/>
                <a:cs typeface="Lato"/>
                <a:sym typeface="Lato"/>
              </a:rPr>
              <a:t>  </a:t>
            </a:r>
            <a:endParaRPr>
              <a:latin typeface="Lato"/>
              <a:ea typeface="Lato"/>
              <a:cs typeface="Lato"/>
              <a:sym typeface="Lato"/>
            </a:endParaRPr>
          </a:p>
          <a:p>
            <a:pPr indent="0" lvl="0" marL="0" rtl="0" algn="l">
              <a:spcBef>
                <a:spcPts val="1600"/>
              </a:spcBef>
              <a:spcAft>
                <a:spcPts val="0"/>
              </a:spcAft>
              <a:buNone/>
            </a:pPr>
            <a:r>
              <a:t/>
            </a:r>
            <a:endParaRPr b="1"/>
          </a:p>
        </p:txBody>
      </p:sp>
      <p:sp>
        <p:nvSpPr>
          <p:cNvPr id="265" name="Google Shape;265;p23"/>
          <p:cNvSpPr txBox="1"/>
          <p:nvPr>
            <p:ph idx="1" type="body"/>
          </p:nvPr>
        </p:nvSpPr>
        <p:spPr>
          <a:xfrm>
            <a:off x="322050" y="1345975"/>
            <a:ext cx="8499900" cy="3072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sz="1800"/>
              <a:t>The bag-of-words model is one of the feature extraction algorithms for text. It ignores grammar and order of words. </a:t>
            </a:r>
            <a:endParaRPr sz="1800"/>
          </a:p>
          <a:p>
            <a:pPr indent="-342900" lvl="0" marL="457200" rtl="0" algn="l">
              <a:spcBef>
                <a:spcPts val="0"/>
              </a:spcBef>
              <a:spcAft>
                <a:spcPts val="0"/>
              </a:spcAft>
              <a:buSzPts val="1800"/>
              <a:buChar char="●"/>
            </a:pPr>
            <a:r>
              <a:rPr lang="en-GB" sz="1800"/>
              <a:t>We defined a collection of strings called a corpus.Then we used the CountVectorizer to create vectors from the corpus(collection of strings). </a:t>
            </a:r>
            <a:endParaRPr sz="1800"/>
          </a:p>
          <a:p>
            <a:pPr indent="-342900" lvl="0" marL="457200" rtl="0" algn="l">
              <a:spcBef>
                <a:spcPts val="0"/>
              </a:spcBef>
              <a:spcAft>
                <a:spcPts val="0"/>
              </a:spcAft>
              <a:buSzPts val="1800"/>
              <a:buChar char="●"/>
            </a:pPr>
            <a:r>
              <a:rPr lang="en-GB" sz="1800"/>
              <a:t>The number of elements in the feature vector is called the dimension. </a:t>
            </a:r>
            <a:endParaRPr sz="1800"/>
          </a:p>
          <a:p>
            <a:pPr indent="-342900" lvl="0" marL="457200" rtl="0" algn="l">
              <a:spcBef>
                <a:spcPts val="0"/>
              </a:spcBef>
              <a:spcAft>
                <a:spcPts val="0"/>
              </a:spcAft>
              <a:buSzPts val="1800"/>
              <a:buChar char="●"/>
            </a:pPr>
            <a:r>
              <a:rPr lang="en-GB" sz="1800"/>
              <a:t>This made the data ideal for splitting the dataset into a ratio of 8:2 to be taken as the training data and test data respectively.</a:t>
            </a:r>
            <a:endParaRPr sz="1800"/>
          </a:p>
          <a:p>
            <a:pPr indent="-342900" lvl="0" marL="457200" rtl="0" algn="l">
              <a:spcBef>
                <a:spcPts val="0"/>
              </a:spcBef>
              <a:spcAft>
                <a:spcPts val="0"/>
              </a:spcAft>
              <a:buSzPts val="1800"/>
              <a:buChar char="●"/>
            </a:pPr>
            <a:r>
              <a:rPr lang="en-GB" sz="1800"/>
              <a:t>In addition we also tried using tf-idf vectorizers for feature extraction but it did not increase the accuracy as it produces very sparse matrix.</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24"/>
          <p:cNvSpPr txBox="1"/>
          <p:nvPr>
            <p:ph type="title"/>
          </p:nvPr>
        </p:nvSpPr>
        <p:spPr>
          <a:xfrm>
            <a:off x="384600" y="180275"/>
            <a:ext cx="7951800" cy="6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3</a:t>
            </a:r>
            <a:r>
              <a:rPr b="1" lang="en-GB"/>
              <a:t>.</a:t>
            </a:r>
            <a:r>
              <a:rPr b="1" lang="en-GB"/>
              <a:t> </a:t>
            </a:r>
            <a:r>
              <a:rPr b="1" lang="en-GB" u="sng">
                <a:latin typeface="Lato"/>
                <a:ea typeface="Lato"/>
                <a:cs typeface="Lato"/>
                <a:sym typeface="Lato"/>
              </a:rPr>
              <a:t>Naive Bayes Classifier</a:t>
            </a:r>
            <a:r>
              <a:rPr b="1" lang="en-GB" u="sng">
                <a:latin typeface="Lato"/>
                <a:ea typeface="Lato"/>
                <a:cs typeface="Lato"/>
                <a:sym typeface="Lato"/>
              </a:rPr>
              <a:t> : </a:t>
            </a:r>
            <a:endParaRPr b="1" u="sng">
              <a:latin typeface="Lato"/>
              <a:ea typeface="Lato"/>
              <a:cs typeface="Lato"/>
              <a:sym typeface="Lato"/>
            </a:endParaRPr>
          </a:p>
        </p:txBody>
      </p:sp>
      <p:sp>
        <p:nvSpPr>
          <p:cNvPr id="271" name="Google Shape;271;p24"/>
          <p:cNvSpPr txBox="1"/>
          <p:nvPr>
            <p:ph idx="1" type="body"/>
          </p:nvPr>
        </p:nvSpPr>
        <p:spPr>
          <a:xfrm>
            <a:off x="732800" y="817175"/>
            <a:ext cx="7603500" cy="366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The Naïve Bayes classifier attempts to simplify the problem by computing the probability of some value given the set of all attributes.</a:t>
            </a:r>
            <a:endParaRPr sz="1800"/>
          </a:p>
          <a:p>
            <a:pPr indent="0" lvl="0" marL="0" rtl="0" algn="l">
              <a:spcBef>
                <a:spcPts val="1600"/>
              </a:spcBef>
              <a:spcAft>
                <a:spcPts val="0"/>
              </a:spcAft>
              <a:buNone/>
            </a:pPr>
            <a:r>
              <a:rPr lang="en-GB" sz="1800"/>
              <a:t>In our problem, given the words used in the document as attributes, by Bayes Theorem we calculated the probability of that document being written by a particular author .We obtained decent accuracy using this.</a:t>
            </a:r>
            <a:endParaRPr sz="18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272" name="Google Shape;272;p24"/>
          <p:cNvPicPr preferRelativeResize="0"/>
          <p:nvPr/>
        </p:nvPicPr>
        <p:blipFill rotWithShape="1">
          <a:blip r:embed="rId3">
            <a:alphaModFix/>
          </a:blip>
          <a:srcRect b="0" l="0" r="0" t="0"/>
          <a:stretch/>
        </p:blipFill>
        <p:spPr>
          <a:xfrm>
            <a:off x="922850" y="2768525"/>
            <a:ext cx="6934900" cy="2225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25"/>
          <p:cNvSpPr txBox="1"/>
          <p:nvPr>
            <p:ph type="title"/>
          </p:nvPr>
        </p:nvSpPr>
        <p:spPr>
          <a:xfrm>
            <a:off x="384600" y="190000"/>
            <a:ext cx="7951800" cy="8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5"/>
          <p:cNvSpPr txBox="1"/>
          <p:nvPr>
            <p:ph idx="1" type="body"/>
          </p:nvPr>
        </p:nvSpPr>
        <p:spPr>
          <a:xfrm>
            <a:off x="384550" y="190000"/>
            <a:ext cx="7951800" cy="4790700"/>
          </a:xfrm>
          <a:prstGeom prst="rect">
            <a:avLst/>
          </a:prstGeom>
        </p:spPr>
        <p:txBody>
          <a:bodyPr anchorCtr="0" anchor="t" bIns="91425" lIns="91425" spcFirstLastPara="1" rIns="91425" wrap="square" tIns="91425">
            <a:noAutofit/>
          </a:bodyPr>
          <a:lstStyle/>
          <a:p>
            <a:pPr indent="0" lvl="0" marL="457200" rtl="0" algn="l">
              <a:lnSpc>
                <a:spcPct val="100000"/>
              </a:lnSpc>
              <a:spcBef>
                <a:spcPts val="0"/>
              </a:spcBef>
              <a:spcAft>
                <a:spcPts val="0"/>
              </a:spcAft>
              <a:buNone/>
            </a:pPr>
            <a:r>
              <a:rPr lang="en-GB" sz="2000"/>
              <a:t>For each known class value (author) :</a:t>
            </a:r>
            <a:endParaRPr sz="2000"/>
          </a:p>
          <a:p>
            <a:pPr indent="0" lvl="0" marL="0" rtl="0" algn="l">
              <a:lnSpc>
                <a:spcPct val="100000"/>
              </a:lnSpc>
              <a:spcBef>
                <a:spcPts val="0"/>
              </a:spcBef>
              <a:spcAft>
                <a:spcPts val="0"/>
              </a:spcAft>
              <a:buNone/>
            </a:pPr>
            <a:r>
              <a:t/>
            </a:r>
            <a:endParaRPr sz="2000"/>
          </a:p>
          <a:p>
            <a:pPr indent="-355600" lvl="0" marL="457200" rtl="0" algn="l">
              <a:lnSpc>
                <a:spcPct val="100000"/>
              </a:lnSpc>
              <a:spcBef>
                <a:spcPts val="0"/>
              </a:spcBef>
              <a:spcAft>
                <a:spcPts val="0"/>
              </a:spcAft>
              <a:buSzPts val="2000"/>
              <a:buChar char="●"/>
            </a:pPr>
            <a:r>
              <a:rPr lang="en-GB" sz="2000"/>
              <a:t>Calculate probabilities for each attribute (words),  conditional on the class value.</a:t>
            </a:r>
            <a:endParaRPr sz="2000"/>
          </a:p>
          <a:p>
            <a:pPr indent="0" lvl="0" marL="0" rtl="0" algn="l">
              <a:lnSpc>
                <a:spcPct val="100000"/>
              </a:lnSpc>
              <a:spcBef>
                <a:spcPts val="0"/>
              </a:spcBef>
              <a:spcAft>
                <a:spcPts val="0"/>
              </a:spcAft>
              <a:buNone/>
            </a:pPr>
            <a:r>
              <a:t/>
            </a:r>
            <a:endParaRPr sz="2000"/>
          </a:p>
          <a:p>
            <a:pPr indent="-355600" lvl="0" marL="457200" rtl="0" algn="l">
              <a:lnSpc>
                <a:spcPct val="100000"/>
              </a:lnSpc>
              <a:spcBef>
                <a:spcPts val="0"/>
              </a:spcBef>
              <a:spcAft>
                <a:spcPts val="0"/>
              </a:spcAft>
              <a:buSzPts val="2000"/>
              <a:buChar char="●"/>
            </a:pPr>
            <a:r>
              <a:rPr lang="en-GB" sz="2000"/>
              <a:t>Use the product rule to obtain a joint conditional probability for the attributes. </a:t>
            </a:r>
            <a:endParaRPr sz="2000"/>
          </a:p>
          <a:p>
            <a:pPr indent="0" lvl="0" marL="0" rtl="0" algn="l">
              <a:lnSpc>
                <a:spcPct val="100000"/>
              </a:lnSpc>
              <a:spcBef>
                <a:spcPts val="0"/>
              </a:spcBef>
              <a:spcAft>
                <a:spcPts val="0"/>
              </a:spcAft>
              <a:buNone/>
            </a:pPr>
            <a:r>
              <a:t/>
            </a:r>
            <a:endParaRPr sz="2000"/>
          </a:p>
          <a:p>
            <a:pPr indent="-355600" lvl="0" marL="457200" rtl="0" algn="l">
              <a:lnSpc>
                <a:spcPct val="100000"/>
              </a:lnSpc>
              <a:spcBef>
                <a:spcPts val="0"/>
              </a:spcBef>
              <a:spcAft>
                <a:spcPts val="0"/>
              </a:spcAft>
              <a:buSzPts val="2000"/>
              <a:buChar char="●"/>
            </a:pPr>
            <a:r>
              <a:rPr lang="en-GB" sz="2000"/>
              <a:t>Use Bayes rule to derive conditional probabilities for the class variable.</a:t>
            </a:r>
            <a:endParaRPr sz="2000"/>
          </a:p>
          <a:p>
            <a:pPr indent="0" lvl="0" marL="0" rtl="0" algn="l">
              <a:lnSpc>
                <a:spcPct val="100000"/>
              </a:lnSpc>
              <a:spcBef>
                <a:spcPts val="0"/>
              </a:spcBef>
              <a:spcAft>
                <a:spcPts val="0"/>
              </a:spcAft>
              <a:buNone/>
            </a:pPr>
            <a:r>
              <a:rPr lang="en-GB" sz="2000"/>
              <a:t> </a:t>
            </a:r>
            <a:endParaRPr sz="2000"/>
          </a:p>
          <a:p>
            <a:pPr indent="-355600" lvl="0" marL="457200" rtl="0" algn="l">
              <a:lnSpc>
                <a:spcPct val="100000"/>
              </a:lnSpc>
              <a:spcBef>
                <a:spcPts val="0"/>
              </a:spcBef>
              <a:spcAft>
                <a:spcPts val="0"/>
              </a:spcAft>
              <a:buSzPts val="2000"/>
              <a:buChar char="●"/>
            </a:pPr>
            <a:r>
              <a:rPr lang="en-GB" sz="2000"/>
              <a:t> Once this has been done for all class values, output the class with the highest probability.</a:t>
            </a:r>
            <a:endParaRPr sz="2000"/>
          </a:p>
          <a:p>
            <a:pPr indent="0" lvl="0" marL="0" rtl="0" algn="l">
              <a:lnSpc>
                <a:spcPct val="100000"/>
              </a:lnSpc>
              <a:spcBef>
                <a:spcPts val="0"/>
              </a:spcBef>
              <a:spcAft>
                <a:spcPts val="0"/>
              </a:spcAft>
              <a:buNone/>
            </a:pPr>
            <a:r>
              <a:t/>
            </a:r>
            <a:endParaRPr sz="2000"/>
          </a:p>
          <a:p>
            <a:pPr indent="0" lvl="0" marL="0" rtl="0" algn="l">
              <a:spcBef>
                <a:spcPts val="0"/>
              </a:spcBef>
              <a:spcAft>
                <a:spcPts val="0"/>
              </a:spcAft>
              <a:buNone/>
            </a:pPr>
            <a:r>
              <a:rPr lang="en-GB" sz="2400">
                <a:latin typeface="Montserrat"/>
                <a:ea typeface="Montserrat"/>
                <a:cs typeface="Montserrat"/>
                <a:sym typeface="Montserrat"/>
              </a:rPr>
              <a:t>Accuracy : 78.4%</a:t>
            </a:r>
            <a:endParaRPr sz="2400">
              <a:latin typeface="Montserrat"/>
              <a:ea typeface="Montserrat"/>
              <a:cs typeface="Montserrat"/>
              <a:sym typeface="Montserrat"/>
            </a:endParaRPr>
          </a:p>
          <a:p>
            <a:pPr indent="0" lvl="0" marL="0" rtl="0" algn="l">
              <a:spcBef>
                <a:spcPts val="1600"/>
              </a:spcBef>
              <a:spcAft>
                <a:spcPts val="1600"/>
              </a:spcAft>
              <a:buNone/>
            </a:pPr>
            <a:r>
              <a:t/>
            </a:r>
            <a:endParaRPr sz="24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